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Questrial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79223E-5249-4EB1-A5B8-46C3780BC394}">
  <a:tblStyle styleId="{CE79223E-5249-4EB1-A5B8-46C3780BC39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5DED9B5-5E47-42C3-8409-C01E4CF36D0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Questrial-regular.fntdata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0621a0b5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0621a0b5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0621a0b5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0621a0b5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083d529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083d529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0621a0b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0621a0b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0621a0b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0621a0b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313259" y="975589"/>
            <a:ext cx="6517482" cy="1881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313259" y="2914651"/>
            <a:ext cx="6517482" cy="102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  <a:defRPr b="0" i="0" sz="165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1" name="Google Shape;7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/>
          <p:nvPr>
            <p:ph type="title"/>
          </p:nvPr>
        </p:nvSpPr>
        <p:spPr>
          <a:xfrm>
            <a:off x="685331" y="457200"/>
            <a:ext cx="2951766" cy="15174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808547" y="457201"/>
            <a:ext cx="4650122" cy="38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685331" y="1974639"/>
            <a:ext cx="2951767" cy="23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685331" y="457200"/>
            <a:ext cx="4451227" cy="1517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2"/>
          <p:cNvSpPr/>
          <p:nvPr>
            <p:ph idx="2" type="pic"/>
          </p:nvPr>
        </p:nvSpPr>
        <p:spPr>
          <a:xfrm>
            <a:off x="5568602" y="457201"/>
            <a:ext cx="2441519" cy="38862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685346" y="1974639"/>
            <a:ext cx="4451212" cy="236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7" name="Google Shape;8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type="title"/>
          </p:nvPr>
        </p:nvSpPr>
        <p:spPr>
          <a:xfrm>
            <a:off x="685346" y="3217030"/>
            <a:ext cx="7773324" cy="6087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3"/>
          <p:cNvSpPr/>
          <p:nvPr>
            <p:ph idx="2" type="pic"/>
          </p:nvPr>
        </p:nvSpPr>
        <p:spPr>
          <a:xfrm>
            <a:off x="888558" y="523696"/>
            <a:ext cx="7366899" cy="2410602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685331" y="3831546"/>
            <a:ext cx="7773339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5" name="Google Shape;9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title"/>
          </p:nvPr>
        </p:nvSpPr>
        <p:spPr>
          <a:xfrm>
            <a:off x="685331" y="457200"/>
            <a:ext cx="7773339" cy="257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685331" y="3153616"/>
            <a:ext cx="7773339" cy="1189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2" name="Google Shape;10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1290484" y="2707524"/>
            <a:ext cx="6564224" cy="446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685331" y="3279597"/>
            <a:ext cx="7773339" cy="1065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685331" y="1604041"/>
            <a:ext cx="7773339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685331" y="3496751"/>
            <a:ext cx="7773339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9" name="Google Shape;11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type="title"/>
          </p:nvPr>
        </p:nvSpPr>
        <p:spPr>
          <a:xfrm>
            <a:off x="685331" y="457200"/>
            <a:ext cx="7773339" cy="1203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85331" y="1775320"/>
            <a:ext cx="2474232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2" type="body"/>
          </p:nvPr>
        </p:nvSpPr>
        <p:spPr>
          <a:xfrm>
            <a:off x="685331" y="2207517"/>
            <a:ext cx="2474232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3" type="body"/>
          </p:nvPr>
        </p:nvSpPr>
        <p:spPr>
          <a:xfrm>
            <a:off x="3339292" y="1775320"/>
            <a:ext cx="246864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4" type="body"/>
          </p:nvPr>
        </p:nvSpPr>
        <p:spPr>
          <a:xfrm>
            <a:off x="3331012" y="2207517"/>
            <a:ext cx="2477513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5" type="body"/>
          </p:nvPr>
        </p:nvSpPr>
        <p:spPr>
          <a:xfrm>
            <a:off x="5979974" y="1775320"/>
            <a:ext cx="247869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6" type="body"/>
          </p:nvPr>
        </p:nvSpPr>
        <p:spPr>
          <a:xfrm>
            <a:off x="5979974" y="2207517"/>
            <a:ext cx="2478696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1" name="Google Shape;1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type="title"/>
          </p:nvPr>
        </p:nvSpPr>
        <p:spPr>
          <a:xfrm>
            <a:off x="685331" y="458079"/>
            <a:ext cx="7773339" cy="1202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685331" y="3153615"/>
            <a:ext cx="247230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  <a:defRPr b="0" i="0" sz="16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4" name="Google Shape;134;p18"/>
          <p:cNvSpPr/>
          <p:nvPr>
            <p:ph idx="2" type="pic"/>
          </p:nvPr>
        </p:nvSpPr>
        <p:spPr>
          <a:xfrm>
            <a:off x="685331" y="1775320"/>
            <a:ext cx="2472307" cy="1143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3" type="body"/>
          </p:nvPr>
        </p:nvSpPr>
        <p:spPr>
          <a:xfrm>
            <a:off x="685331" y="3585811"/>
            <a:ext cx="2472307" cy="75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4" type="body"/>
          </p:nvPr>
        </p:nvSpPr>
        <p:spPr>
          <a:xfrm>
            <a:off x="3332069" y="3153615"/>
            <a:ext cx="247637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  <a:defRPr b="0" i="0" sz="16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7" name="Google Shape;137;p18"/>
          <p:cNvSpPr/>
          <p:nvPr>
            <p:ph idx="5" type="pic"/>
          </p:nvPr>
        </p:nvSpPr>
        <p:spPr>
          <a:xfrm>
            <a:off x="3331011" y="1775320"/>
            <a:ext cx="2477514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6" type="body"/>
          </p:nvPr>
        </p:nvSpPr>
        <p:spPr>
          <a:xfrm>
            <a:off x="3331011" y="3585811"/>
            <a:ext cx="2477514" cy="75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7" type="body"/>
          </p:nvPr>
        </p:nvSpPr>
        <p:spPr>
          <a:xfrm>
            <a:off x="5979974" y="3153615"/>
            <a:ext cx="247551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  <a:defRPr b="0" i="0" sz="16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0" name="Google Shape;140;p18"/>
          <p:cNvSpPr/>
          <p:nvPr>
            <p:ph idx="8" type="pic"/>
          </p:nvPr>
        </p:nvSpPr>
        <p:spPr>
          <a:xfrm>
            <a:off x="5979974" y="1775320"/>
            <a:ext cx="2478696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9" type="body"/>
          </p:nvPr>
        </p:nvSpPr>
        <p:spPr>
          <a:xfrm>
            <a:off x="5979880" y="3585809"/>
            <a:ext cx="2478790" cy="757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6" name="Google Shape;14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 rot="5400000">
            <a:off x="3287961" y="-827310"/>
            <a:ext cx="2568080" cy="7773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53" name="Google Shape;15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 rot="5400000">
            <a:off x="5558073" y="1442803"/>
            <a:ext cx="3886199" cy="191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 rot="5400000">
            <a:off x="1614253" y="-471721"/>
            <a:ext cx="3886199" cy="5744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9845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8450" lvl="4" marL="22860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8450" lvl="5" marL="2743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8450" lvl="6" marL="3200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8450" lvl="7" marL="3657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8450" lvl="8" marL="4114800" marR="0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Questrial"/>
              <a:buNone/>
              <a:defRPr b="0" i="0" sz="8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Arial"/>
              <a:buNone/>
              <a:defRPr sz="80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9845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8450" lvl="4" marL="22860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8450" lvl="5" marL="2743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8450" lvl="6" marL="3200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8450" lvl="7" marL="36576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8450" lvl="8" marL="4114800" marR="0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685330" y="1775320"/>
            <a:ext cx="777287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685331" y="621423"/>
            <a:ext cx="7763814" cy="20526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b="0" i="0" sz="3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685331" y="2743093"/>
            <a:ext cx="7763814" cy="1026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85330" y="1775320"/>
            <a:ext cx="382952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629150" y="1775320"/>
            <a:ext cx="382905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50" name="Google Shape;5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59746" y="1778263"/>
            <a:ext cx="3655106" cy="509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b="0" i="0" sz="19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685331" y="2288260"/>
            <a:ext cx="3829520" cy="205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body"/>
          </p:nvPr>
        </p:nvSpPr>
        <p:spPr>
          <a:xfrm>
            <a:off x="4797317" y="1778263"/>
            <a:ext cx="3661353" cy="509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b="0" i="0" sz="19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body"/>
          </p:nvPr>
        </p:nvSpPr>
        <p:spPr>
          <a:xfrm>
            <a:off x="4629150" y="2288260"/>
            <a:ext cx="3829051" cy="205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0" name="Google Shape;6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6" name="Google Shape;6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12.jp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ctrTitle"/>
          </p:nvPr>
        </p:nvSpPr>
        <p:spPr>
          <a:xfrm>
            <a:off x="96987" y="534603"/>
            <a:ext cx="22305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b="0" i="0" lang="en-US" sz="32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AUDEARA</a:t>
            </a:r>
            <a:r>
              <a:rPr b="0" i="0" lang="en-US" sz="324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b="0" i="0" sz="324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554125" y="1546082"/>
            <a:ext cx="13161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HALEY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TINA MA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MIKEY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MADDISON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JOHN  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475" y="0"/>
            <a:ext cx="68165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31"/>
          <p:cNvGraphicFramePr/>
          <p:nvPr/>
        </p:nvGraphicFramePr>
        <p:xfrm>
          <a:off x="206200" y="14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{CE79223E-5249-4EB1-A5B8-46C3780BC394}</a:tableStyleId>
              </a:tblPr>
              <a:tblGrid>
                <a:gridCol w="818950"/>
                <a:gridCol w="864925"/>
                <a:gridCol w="975325"/>
                <a:gridCol w="1030575"/>
                <a:gridCol w="1058175"/>
                <a:gridCol w="1030575"/>
                <a:gridCol w="441650"/>
                <a:gridCol w="1039725"/>
                <a:gridCol w="818950"/>
                <a:gridCol w="763750"/>
              </a:tblGrid>
              <a:tr h="48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Brand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Threshold Hearing Test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Track Hearing Health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Tailored Sound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Battery Life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RRP (AUD)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Customisable / Controllable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Record user data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B/T + ANC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Audeara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A-01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Nura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Nura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Nuheara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IQBuds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SONY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WH-1000MX2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BOSE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QC35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BEATS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Studio Wireless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SENNHEISER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Momentum 2.0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✔</a:t>
                      </a:r>
                      <a:endParaRPr sz="800"/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Audio Technica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ATH-DSR9BT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0" y="263121"/>
            <a:ext cx="6125763" cy="5809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PORTERS FIVE FORCE MODEL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1" y="1005075"/>
            <a:ext cx="7296691" cy="403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470179" y="273169"/>
            <a:ext cx="4417543" cy="5809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SWOT ANALYSIS - AUDEARA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8" name="Google Shape;278;p33"/>
          <p:cNvGraphicFramePr/>
          <p:nvPr/>
        </p:nvGraphicFramePr>
        <p:xfrm>
          <a:off x="966129" y="13775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{B5DED9B5-5E47-42C3-8409-C01E4CF36D00}</a:tableStyleId>
              </a:tblPr>
              <a:tblGrid>
                <a:gridCol w="3831775"/>
                <a:gridCol w="3831775"/>
              </a:tblGrid>
              <a:tr h="1737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Strengths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Designed by Doctors &amp; engineers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Tailored sound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First in the market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Innovative &amp; highly sophisticated product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Weakness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Lack of brand awareness and trust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 minute test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 price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 range narrow compared to competitors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1725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Opportunity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Lack of competitors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Hearing impaired patients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Design of product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After pay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Promotions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Threats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Large competitors ie, Sony and Beats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-"/>
                      </a:pPr>
                      <a:r>
                        <a:rPr b="0" i="0" lang="en-US" sz="13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Rising manufacturing costs </a:t>
                      </a:r>
                      <a:endParaRPr b="0" i="0" sz="13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0327" y="2"/>
            <a:ext cx="3600576" cy="270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3705" y="-5"/>
            <a:ext cx="2290288" cy="407085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>
            <p:ph type="title"/>
          </p:nvPr>
        </p:nvSpPr>
        <p:spPr>
          <a:xfrm>
            <a:off x="-1669550" y="5499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MARKETING MATERIALS </a:t>
            </a:r>
            <a:endParaRPr b="0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0975" y="2571748"/>
            <a:ext cx="6015798" cy="337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29715" y="1865851"/>
            <a:ext cx="4489576" cy="33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452176" y="313363"/>
            <a:ext cx="4688847" cy="546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SOLUTION: OUR IDEAS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536807" y="859826"/>
            <a:ext cx="7038900" cy="2747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PURCHASE MOTIVES: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PRICE: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RECOMMEND A 10% STUDENT DISCOUNT THROUGH MY UNIDAYS AS WELL AS THE USE OF AFTERPAY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ASSURANCE OF BENEFITS: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SETTING UP A TESTING BOOTH FOR PASSERSBY TO TAKE THE HEARING TEST AND NOTICE THE DIFFERENCE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TAKING THIS TO MUSIC FESTIVALS (E.G. SPLENDOUR IN THE GRASS AND BIGSOUND) AND UNIVERSITY OPEN DAYS 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APPEARANCE: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CURRENTLY QUITE GENERIC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POSSIBILITY TO OFFER NUMEROUS COLOURS AND TEXTURES</a:t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b="8106" l="0" r="0" t="8056"/>
          <a:stretch/>
        </p:blipFill>
        <p:spPr>
          <a:xfrm>
            <a:off x="7655565" y="1776513"/>
            <a:ext cx="1488428" cy="15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5687" y="236488"/>
            <a:ext cx="1548201" cy="14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5476" y="3450764"/>
            <a:ext cx="1488424" cy="14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271305" y="303315"/>
            <a:ext cx="4558220" cy="5407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REQUIRED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408132" y="1112992"/>
            <a:ext cx="7038900" cy="22247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IN ECONOMIC GROWTH</a:t>
            </a:r>
            <a:endParaRPr/>
          </a:p>
          <a:p>
            <a:pPr indent="0" lvl="0" marL="1460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AND ARTICLES ABOUT OUR COMPANY</a:t>
            </a:r>
            <a:endParaRPr/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COMPANY’S EXAMPLE OF PROBLEM SOLVING</a:t>
            </a:r>
            <a:endParaRPr/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RESPONSES AND FEEDBACK POINT AFTER USE OUR PRODUCT</a:t>
            </a:r>
            <a:endParaRPr/>
          </a:p>
          <a:p>
            <a:pPr indent="0" lvl="0" marL="1460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https://edge.alluremedia.com.au/uploads/businessinsider/2015/06/Australia-GDP-chart.jpg" id="304" name="Google Shape;3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367" y="3294179"/>
            <a:ext cx="2812215" cy="175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3875" y="112526"/>
            <a:ext cx="2906299" cy="25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-1043766" y="36455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AND TIMELINE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835276" y="1053650"/>
            <a:ext cx="631915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MARKETING OBJECTIVE </a:t>
            </a:r>
            <a:endParaRPr/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ANALYZE MARKET AND COLLECT INFORMATION WHAT WE NEED</a:t>
            </a:r>
            <a:endParaRPr/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ESTABLISH STRATEGY</a:t>
            </a:r>
            <a:endParaRPr/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REVIEWING ESTABLISHED STRATEGY</a:t>
            </a:r>
            <a:endParaRPr/>
          </a:p>
          <a:p>
            <a: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PROBLEM SOLUTION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37"/>
          <p:cNvGrpSpPr/>
          <p:nvPr/>
        </p:nvGrpSpPr>
        <p:grpSpPr>
          <a:xfrm>
            <a:off x="403197" y="4069323"/>
            <a:ext cx="8116290" cy="342162"/>
            <a:chOff x="0" y="582545"/>
            <a:chExt cx="8116290" cy="342162"/>
          </a:xfrm>
        </p:grpSpPr>
        <p:sp>
          <p:nvSpPr>
            <p:cNvPr id="313" name="Google Shape;313;p37"/>
            <p:cNvSpPr/>
            <p:nvPr/>
          </p:nvSpPr>
          <p:spPr>
            <a:xfrm>
              <a:off x="0" y="582545"/>
              <a:ext cx="1763980" cy="342162"/>
            </a:xfrm>
            <a:prstGeom prst="chevron">
              <a:avLst>
                <a:gd fmla="val 50000" name="adj"/>
              </a:avLst>
            </a:prstGeom>
            <a:solidFill>
              <a:srgbClr val="273C5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7"/>
            <p:cNvSpPr txBox="1"/>
            <p:nvPr/>
          </p:nvSpPr>
          <p:spPr>
            <a:xfrm>
              <a:off x="171081" y="582545"/>
              <a:ext cx="1421818" cy="342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 market objective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1589564" y="582545"/>
              <a:ext cx="1763980" cy="342162"/>
            </a:xfrm>
            <a:prstGeom prst="chevron">
              <a:avLst>
                <a:gd fmla="val 50000" name="adj"/>
              </a:avLst>
            </a:prstGeom>
            <a:solidFill>
              <a:srgbClr val="80C7F5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 txBox="1"/>
            <p:nvPr/>
          </p:nvSpPr>
          <p:spPr>
            <a:xfrm>
              <a:off x="1760645" y="582545"/>
              <a:ext cx="1421818" cy="342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Collect data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3159907" y="582545"/>
              <a:ext cx="1763980" cy="342162"/>
            </a:xfrm>
            <a:prstGeom prst="chevron">
              <a:avLst>
                <a:gd fmla="val 50000" name="adj"/>
              </a:avLst>
            </a:prstGeom>
            <a:solidFill>
              <a:srgbClr val="91DFCD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 txBox="1"/>
            <p:nvPr/>
          </p:nvSpPr>
          <p:spPr>
            <a:xfrm>
              <a:off x="3330988" y="582545"/>
              <a:ext cx="1421818" cy="342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3D5C82"/>
                  </a:solidFill>
                  <a:latin typeface="Arial"/>
                  <a:ea typeface="Arial"/>
                  <a:cs typeface="Arial"/>
                  <a:sym typeface="Arial"/>
                </a:rPr>
                <a:t>Establish strategy</a:t>
              </a:r>
              <a:endParaRPr b="1" i="0" sz="1200" u="none" cap="none" strike="noStrike">
                <a:solidFill>
                  <a:srgbClr val="3D5C8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4764728" y="582545"/>
              <a:ext cx="1763980" cy="342162"/>
            </a:xfrm>
            <a:prstGeom prst="chevron">
              <a:avLst>
                <a:gd fmla="val 50000" name="adj"/>
              </a:avLst>
            </a:prstGeom>
            <a:solidFill>
              <a:srgbClr val="B5D99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7"/>
            <p:cNvSpPr txBox="1"/>
            <p:nvPr/>
          </p:nvSpPr>
          <p:spPr>
            <a:xfrm>
              <a:off x="4935809" y="582545"/>
              <a:ext cx="1421818" cy="342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Reviewing strategy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6352310" y="582545"/>
              <a:ext cx="1763980" cy="342162"/>
            </a:xfrm>
            <a:prstGeom prst="chevron">
              <a:avLst>
                <a:gd fmla="val 50000" name="adj"/>
              </a:avLst>
            </a:prstGeom>
            <a:solidFill>
              <a:srgbClr val="744F17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 txBox="1"/>
            <p:nvPr/>
          </p:nvSpPr>
          <p:spPr>
            <a:xfrm>
              <a:off x="6523391" y="582545"/>
              <a:ext cx="1421818" cy="342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Implementation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1468322" y="484186"/>
            <a:ext cx="1717005" cy="6412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OUTLINE 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1277403" y="1246002"/>
            <a:ext cx="6037797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AUDEARA’S BACKGROUND 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AUDEARA’S  PROBLEM 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IDENTIFYING CURRENT TARGET AUDIENCE AND SITUATION 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COMPETITIVE POSITION 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FORMULATION </a:t>
            </a:r>
            <a:endParaRPr b="0" i="0" sz="16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Char char="-"/>
            </a:pPr>
            <a:r>
              <a:rPr lang="en-US" sz="1665">
                <a:latin typeface="Arial"/>
                <a:ea typeface="Arial"/>
                <a:cs typeface="Arial"/>
                <a:sym typeface="Arial"/>
              </a:rPr>
              <a:t>RECOMMENDED STRATEGIES</a:t>
            </a:r>
            <a:endParaRPr sz="1665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b="0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PLAN AND TIMELINE </a:t>
            </a:r>
            <a:endParaRPr/>
          </a:p>
          <a:p>
            <a:pPr indent="0" lvl="0" marL="146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Questrial"/>
              <a:buNone/>
            </a:pPr>
            <a:r>
              <a:t/>
            </a:r>
            <a:endParaRPr b="0" i="0" sz="8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-1789314" y="209799"/>
            <a:ext cx="7038900" cy="5825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PROBLEM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74962" y="792304"/>
            <a:ext cx="7038900" cy="17870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LOOKING TO FOCUS ON GAINING A LARGER MARKET SHARE BY ATTRACTING MILLENNIAL MORE SPECIFICALLY, UNIVERSITY STUDENTS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COMPETITIVE INDUSTRY: COMPETITORS INCLUDING BOSE, SONY, AND BEATS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AUDEARA’S SOURCE OF COMPETITIVE ADVANTAGE IS THEIR MEDICAL PERSPECTIVE, BUT MILLENNIALS MAY SIMPLY NOT CARE 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INFLUENCE MILLENNIALS TO BUY INTO THE BRAND’S MESSAGE AND IDEA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4651" r="0" t="0"/>
          <a:stretch/>
        </p:blipFill>
        <p:spPr>
          <a:xfrm>
            <a:off x="-1" y="3238500"/>
            <a:ext cx="3460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7706" l="0" r="4652" t="0"/>
          <a:stretch/>
        </p:blipFill>
        <p:spPr>
          <a:xfrm>
            <a:off x="5683725" y="3238500"/>
            <a:ext cx="3460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9488" y="32385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4556" y="531838"/>
            <a:ext cx="4929056" cy="643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he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argeted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udiences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8" y="2175791"/>
            <a:ext cx="4059535" cy="259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/>
        </p:nvSpPr>
        <p:spPr>
          <a:xfrm>
            <a:off x="2299720" y="2175791"/>
            <a:ext cx="1847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cap="none">
              <a:solidFill>
                <a:srgbClr val="FFFFFF"/>
              </a:solidFill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5094843" y="1305217"/>
            <a:ext cx="2964300" cy="4002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Intended Target Users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1012001" y="1352596"/>
            <a:ext cx="3255900" cy="6462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Audeara Current Users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Aged from 25 - 35 yrs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743" y="1978717"/>
            <a:ext cx="3390622" cy="298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298101" y="500709"/>
            <a:ext cx="4605495" cy="6206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CURRENT STRATEGIES </a:t>
            </a:r>
            <a:endParaRPr b="0" i="0" sz="2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6168" y="242126"/>
            <a:ext cx="3589657" cy="18845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6"/>
          <p:cNvGrpSpPr/>
          <p:nvPr/>
        </p:nvGrpSpPr>
        <p:grpSpPr>
          <a:xfrm>
            <a:off x="138352" y="1767771"/>
            <a:ext cx="7662971" cy="2907438"/>
            <a:chOff x="819" y="861461"/>
            <a:chExt cx="6731352" cy="2409812"/>
          </a:xfrm>
        </p:grpSpPr>
        <p:sp>
          <p:nvSpPr>
            <p:cNvPr id="205" name="Google Shape;205;p26"/>
            <p:cNvSpPr/>
            <p:nvPr/>
          </p:nvSpPr>
          <p:spPr>
            <a:xfrm>
              <a:off x="5010503" y="2312461"/>
              <a:ext cx="1136216" cy="27036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6" name="Google Shape;206;p26"/>
            <p:cNvSpPr/>
            <p:nvPr/>
          </p:nvSpPr>
          <p:spPr>
            <a:xfrm>
              <a:off x="4964783" y="2312461"/>
              <a:ext cx="91440" cy="270367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7" name="Google Shape;207;p26"/>
            <p:cNvSpPr/>
            <p:nvPr/>
          </p:nvSpPr>
          <p:spPr>
            <a:xfrm>
              <a:off x="3874286" y="2312461"/>
              <a:ext cx="1136216" cy="27036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8" name="Google Shape;208;p26"/>
            <p:cNvSpPr/>
            <p:nvPr/>
          </p:nvSpPr>
          <p:spPr>
            <a:xfrm>
              <a:off x="3306177" y="1451777"/>
              <a:ext cx="1704325" cy="27036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9" name="Google Shape;209;p26"/>
            <p:cNvSpPr/>
            <p:nvPr/>
          </p:nvSpPr>
          <p:spPr>
            <a:xfrm>
              <a:off x="1601852" y="2312461"/>
              <a:ext cx="1136216" cy="27036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0" name="Google Shape;210;p26"/>
            <p:cNvSpPr/>
            <p:nvPr/>
          </p:nvSpPr>
          <p:spPr>
            <a:xfrm>
              <a:off x="1556132" y="2312461"/>
              <a:ext cx="91440" cy="270367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1" name="Google Shape;211;p26"/>
            <p:cNvSpPr/>
            <p:nvPr/>
          </p:nvSpPr>
          <p:spPr>
            <a:xfrm>
              <a:off x="465635" y="2312461"/>
              <a:ext cx="1136216" cy="27036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2" name="Google Shape;212;p26"/>
            <p:cNvSpPr/>
            <p:nvPr/>
          </p:nvSpPr>
          <p:spPr>
            <a:xfrm>
              <a:off x="1601852" y="1451777"/>
              <a:ext cx="1704325" cy="27036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3" name="Google Shape;213;p26"/>
            <p:cNvSpPr/>
            <p:nvPr/>
          </p:nvSpPr>
          <p:spPr>
            <a:xfrm>
              <a:off x="2841361" y="861461"/>
              <a:ext cx="929631" cy="59031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254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2944654" y="959589"/>
              <a:ext cx="929631" cy="590316"/>
            </a:xfrm>
            <a:prstGeom prst="roundRect">
              <a:avLst>
                <a:gd fmla="val 10000" name="adj"/>
              </a:avLst>
            </a:prstGeom>
            <a:solidFill>
              <a:srgbClr val="CACACA">
                <a:alpha val="89803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 txBox="1"/>
            <p:nvPr/>
          </p:nvSpPr>
          <p:spPr>
            <a:xfrm>
              <a:off x="2961944" y="976879"/>
              <a:ext cx="895051" cy="55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Marketing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137036" y="1722145"/>
              <a:ext cx="929631" cy="59031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254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1240329" y="1820273"/>
              <a:ext cx="929631" cy="590316"/>
            </a:xfrm>
            <a:prstGeom prst="roundRect">
              <a:avLst>
                <a:gd fmla="val 10000" name="adj"/>
              </a:avLst>
            </a:prstGeom>
            <a:solidFill>
              <a:srgbClr val="CACACA">
                <a:alpha val="89803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 txBox="1"/>
            <p:nvPr/>
          </p:nvSpPr>
          <p:spPr>
            <a:xfrm>
              <a:off x="1257619" y="1837563"/>
              <a:ext cx="895051" cy="55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Traditional Marketing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819" y="2582829"/>
              <a:ext cx="929631" cy="59031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254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104112" y="2680957"/>
              <a:ext cx="929631" cy="590316"/>
            </a:xfrm>
            <a:prstGeom prst="roundRect">
              <a:avLst>
                <a:gd fmla="val 10000" name="adj"/>
              </a:avLst>
            </a:prstGeom>
            <a:solidFill>
              <a:srgbClr val="CACACA">
                <a:alpha val="89803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121402" y="2698247"/>
              <a:ext cx="895051" cy="55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Press outreach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1137036" y="2582829"/>
              <a:ext cx="929631" cy="59031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254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240329" y="2680957"/>
              <a:ext cx="929631" cy="590316"/>
            </a:xfrm>
            <a:prstGeom prst="roundRect">
              <a:avLst>
                <a:gd fmla="val 10000" name="adj"/>
              </a:avLst>
            </a:prstGeom>
            <a:solidFill>
              <a:srgbClr val="CACACA">
                <a:alpha val="89803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 txBox="1"/>
            <p:nvPr/>
          </p:nvSpPr>
          <p:spPr>
            <a:xfrm>
              <a:off x="1257619" y="2698247"/>
              <a:ext cx="895051" cy="55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music &amp; tech conferences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273253" y="2582829"/>
              <a:ext cx="929631" cy="59031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254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376545" y="2680957"/>
              <a:ext cx="929631" cy="590316"/>
            </a:xfrm>
            <a:prstGeom prst="roundRect">
              <a:avLst>
                <a:gd fmla="val 10000" name="adj"/>
              </a:avLst>
            </a:prstGeom>
            <a:solidFill>
              <a:srgbClr val="CACACA">
                <a:alpha val="89803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Networking</a:t>
              </a:r>
              <a:endParaRPr sz="1100"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4545687" y="1722145"/>
              <a:ext cx="929631" cy="59031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254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4648979" y="1820273"/>
              <a:ext cx="929631" cy="590316"/>
            </a:xfrm>
            <a:prstGeom prst="roundRect">
              <a:avLst>
                <a:gd fmla="val 10000" name="adj"/>
              </a:avLst>
            </a:prstGeom>
            <a:solidFill>
              <a:srgbClr val="CACACA">
                <a:alpha val="89803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 txBox="1"/>
            <p:nvPr/>
          </p:nvSpPr>
          <p:spPr>
            <a:xfrm>
              <a:off x="4666269" y="1837563"/>
              <a:ext cx="895051" cy="55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Digital Marketing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3409470" y="2582829"/>
              <a:ext cx="929631" cy="59031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254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512762" y="2680957"/>
              <a:ext cx="929631" cy="590316"/>
            </a:xfrm>
            <a:prstGeom prst="roundRect">
              <a:avLst>
                <a:gd fmla="val 10000" name="adj"/>
              </a:avLst>
            </a:prstGeom>
            <a:solidFill>
              <a:srgbClr val="CACACA">
                <a:alpha val="89803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 txBox="1"/>
            <p:nvPr/>
          </p:nvSpPr>
          <p:spPr>
            <a:xfrm>
              <a:off x="3530052" y="2698247"/>
              <a:ext cx="895051" cy="55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social media /Banner ads /search marketing </a:t>
              </a: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4545687" y="2582829"/>
              <a:ext cx="929631" cy="59031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254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4648979" y="2680957"/>
              <a:ext cx="929631" cy="590316"/>
            </a:xfrm>
            <a:prstGeom prst="roundRect">
              <a:avLst>
                <a:gd fmla="val 10000" name="adj"/>
              </a:avLst>
            </a:prstGeom>
            <a:solidFill>
              <a:srgbClr val="CACACA">
                <a:alpha val="89803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 txBox="1"/>
            <p:nvPr/>
          </p:nvSpPr>
          <p:spPr>
            <a:xfrm>
              <a:off x="4666269" y="2698247"/>
              <a:ext cx="895051" cy="55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online &amp; offline </a:t>
              </a: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Marketing campaigns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5681903" y="2582829"/>
              <a:ext cx="929631" cy="59031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BDBDB"/>
                </a:gs>
              </a:gsLst>
              <a:lin ang="5400000" scaled="0"/>
            </a:gradFill>
            <a:ln>
              <a:noFill/>
            </a:ln>
            <a:effectLst>
              <a:outerShdw blurRad="50800" rotWithShape="0" dir="5400000" dist="25400">
                <a:srgbClr val="000000">
                  <a:alpha val="2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5785196" y="2680957"/>
              <a:ext cx="929631" cy="590316"/>
            </a:xfrm>
            <a:prstGeom prst="roundRect">
              <a:avLst>
                <a:gd fmla="val 10000" name="adj"/>
              </a:avLst>
            </a:prstGeom>
            <a:solidFill>
              <a:srgbClr val="CACACA">
                <a:alpha val="89803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 txBox="1"/>
            <p:nvPr/>
          </p:nvSpPr>
          <p:spPr>
            <a:xfrm>
              <a:off x="5802471" y="2698247"/>
              <a:ext cx="929700" cy="47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Radio  advertising / Online stream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77075" y="309950"/>
            <a:ext cx="38655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Situations </a:t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9562"/>
            <a:ext cx="5703451" cy="30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417" y="2042772"/>
            <a:ext cx="5832884" cy="300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79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2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